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6/8/2022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6/8/2022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MATRIX</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77500" lnSpcReduction="20000"/>
          </a:bodyPr>
          <a:lstStyle/>
          <a:p>
            <a:pPr algn="r"/>
            <a:r>
              <a:rPr lang="en-US" sz="1600" dirty="0">
                <a:solidFill>
                  <a:schemeClr val="tx1">
                    <a:lumMod val="85000"/>
                    <a:lumOff val="15000"/>
                  </a:schemeClr>
                </a:solidFill>
              </a:rPr>
              <a:t>Course Title : Mathematics-ii</a:t>
            </a:r>
          </a:p>
          <a:p>
            <a:pPr algn="r"/>
            <a:r>
              <a:rPr lang="en-US" sz="1600" dirty="0">
                <a:solidFill>
                  <a:schemeClr val="tx1">
                    <a:lumMod val="85000"/>
                    <a:lumOff val="15000"/>
                  </a:schemeClr>
                </a:solidFill>
              </a:rPr>
              <a:t>Course code : Mat-121</a:t>
            </a:r>
          </a:p>
          <a:p>
            <a:pPr algn="r"/>
            <a:r>
              <a:rPr lang="en-US" sz="1600" dirty="0">
                <a:solidFill>
                  <a:schemeClr val="tx1">
                    <a:lumMod val="85000"/>
                    <a:lumOff val="15000"/>
                  </a:schemeClr>
                </a:solidFill>
              </a:rPr>
              <a:t>Course teacher : </a:t>
            </a:r>
            <a:r>
              <a:rPr lang="en-US" sz="1600" dirty="0" err="1">
                <a:solidFill>
                  <a:schemeClr val="tx1">
                    <a:lumMod val="85000"/>
                    <a:lumOff val="15000"/>
                  </a:schemeClr>
                </a:solidFill>
              </a:rPr>
              <a:t>Mst</a:t>
            </a:r>
            <a:r>
              <a:rPr lang="en-US" sz="1600" dirty="0">
                <a:solidFill>
                  <a:schemeClr val="tx1">
                    <a:lumMod val="85000"/>
                    <a:lumOff val="15000"/>
                  </a:schemeClr>
                </a:solidFill>
              </a:rPr>
              <a:t>. </a:t>
            </a:r>
            <a:r>
              <a:rPr lang="en-US" sz="1600" dirty="0" err="1">
                <a:solidFill>
                  <a:schemeClr val="tx1">
                    <a:lumMod val="85000"/>
                    <a:lumOff val="15000"/>
                  </a:schemeClr>
                </a:solidFill>
              </a:rPr>
              <a:t>Masuma</a:t>
            </a:r>
            <a:r>
              <a:rPr lang="en-US" sz="1600" dirty="0">
                <a:solidFill>
                  <a:schemeClr val="tx1">
                    <a:lumMod val="85000"/>
                    <a:lumOff val="15000"/>
                  </a:schemeClr>
                </a:solidFill>
              </a:rPr>
              <a:t> </a:t>
            </a:r>
            <a:r>
              <a:rPr lang="en-US" sz="1600" dirty="0" err="1">
                <a:solidFill>
                  <a:schemeClr val="tx1">
                    <a:lumMod val="85000"/>
                    <a:lumOff val="15000"/>
                  </a:schemeClr>
                </a:solidFill>
              </a:rPr>
              <a:t>pervin</a:t>
            </a:r>
            <a:r>
              <a:rPr lang="en-US" sz="1600" dirty="0">
                <a:solidFill>
                  <a:schemeClr val="tx1">
                    <a:lumMod val="85000"/>
                    <a:lumOff val="15000"/>
                  </a:schemeClr>
                </a:solidFill>
              </a:rPr>
              <a:t>(map)</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132809B-81FD-4A23-BDF8-8CBD83BC724B}"/>
              </a:ext>
            </a:extLst>
          </p:cNvPr>
          <p:cNvSpPr txBox="1"/>
          <p:nvPr/>
        </p:nvSpPr>
        <p:spPr>
          <a:xfrm>
            <a:off x="4894730" y="239417"/>
            <a:ext cx="5576047" cy="369332"/>
          </a:xfrm>
          <a:prstGeom prst="rect">
            <a:avLst/>
          </a:prstGeom>
          <a:noFill/>
        </p:spPr>
        <p:txBody>
          <a:bodyPr wrap="square" rtlCol="0">
            <a:spAutoFit/>
          </a:bodyPr>
          <a:lstStyle/>
          <a:p>
            <a:r>
              <a:rPr lang="en-US" dirty="0"/>
              <a:t>WELCOME TO OUR PRESENTETION </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OPERATIONS OF MATRIX</a:t>
            </a:r>
            <a:br>
              <a:rPr lang="en-US" dirty="0"/>
            </a:br>
            <a:r>
              <a:rPr lang="en-US" sz="2800" dirty="0"/>
              <a:t>(Addition, Subtraction)</a:t>
            </a:r>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5387741" cy="3760891"/>
          </a:xfrm>
        </p:spPr>
        <p:txBody>
          <a:bodyPr>
            <a:normAutofit/>
          </a:bodyPr>
          <a:lstStyle/>
          <a:p>
            <a:pPr>
              <a:buFont typeface="Wingdings" panose="05000000000000000000" pitchFamily="2" charset="2"/>
              <a:buChar char="Ø"/>
            </a:pPr>
            <a:r>
              <a:rPr lang="en-US" sz="3200" dirty="0"/>
              <a:t>Two matrices can only be added or subtracted if they have the same dimensions. </a:t>
            </a:r>
          </a:p>
          <a:p>
            <a:pPr>
              <a:buFont typeface="Wingdings" panose="05000000000000000000" pitchFamily="2" charset="2"/>
              <a:buChar char="Ø"/>
            </a:pPr>
            <a:r>
              <a:rPr lang="en-US" sz="3200" dirty="0"/>
              <a:t> Simply add (or subtract) the corresponding elements. So, A + B = C yields ú</a:t>
            </a:r>
          </a:p>
        </p:txBody>
      </p:sp>
      <p:pic>
        <p:nvPicPr>
          <p:cNvPr id="4" name="Picture 3">
            <a:extLst>
              <a:ext uri="{FF2B5EF4-FFF2-40B4-BE49-F238E27FC236}">
                <a16:creationId xmlns:a16="http://schemas.microsoft.com/office/drawing/2014/main" id="{A60D4A44-1BF1-4CF3-AC28-1EAF23FB68C5}"/>
              </a:ext>
            </a:extLst>
          </p:cNvPr>
          <p:cNvPicPr>
            <a:picLocks noChangeAspect="1"/>
          </p:cNvPicPr>
          <p:nvPr/>
        </p:nvPicPr>
        <p:blipFill>
          <a:blip r:embed="rId2"/>
          <a:stretch>
            <a:fillRect/>
          </a:stretch>
        </p:blipFill>
        <p:spPr>
          <a:xfrm>
            <a:off x="6761748" y="1395663"/>
            <a:ext cx="4876800" cy="2743200"/>
          </a:xfrm>
          <a:prstGeom prst="rect">
            <a:avLst/>
          </a:prstGeom>
        </p:spPr>
      </p:pic>
      <p:pic>
        <p:nvPicPr>
          <p:cNvPr id="6" name="Picture 5">
            <a:extLst>
              <a:ext uri="{FF2B5EF4-FFF2-40B4-BE49-F238E27FC236}">
                <a16:creationId xmlns:a16="http://schemas.microsoft.com/office/drawing/2014/main" id="{96EA1A95-04A9-47AC-A233-7699955D7420}"/>
              </a:ext>
            </a:extLst>
          </p:cNvPr>
          <p:cNvPicPr>
            <a:picLocks noChangeAspect="1"/>
          </p:cNvPicPr>
          <p:nvPr/>
        </p:nvPicPr>
        <p:blipFill>
          <a:blip r:embed="rId3"/>
          <a:stretch>
            <a:fillRect/>
          </a:stretch>
        </p:blipFill>
        <p:spPr>
          <a:xfrm>
            <a:off x="6876799" y="3542698"/>
            <a:ext cx="4761749" cy="2376675"/>
          </a:xfrm>
          <a:prstGeom prst="rect">
            <a:avLst/>
          </a:prstGeom>
        </p:spPr>
      </p:pic>
    </p:spTree>
    <p:extLst>
      <p:ext uri="{BB962C8B-B14F-4D97-AF65-F5344CB8AC3E}">
        <p14:creationId xmlns:p14="http://schemas.microsoft.com/office/powerpoint/2010/main" val="1494179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OPERATIONS OF MATRIX</a:t>
            </a:r>
            <a:br>
              <a:rPr lang="en-US" dirty="0"/>
            </a:br>
            <a:r>
              <a:rPr lang="en-US" sz="2800" dirty="0"/>
              <a:t>(Multiplication)</a:t>
            </a:r>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5387741" cy="3760891"/>
          </a:xfrm>
        </p:spPr>
        <p:txBody>
          <a:bodyPr>
            <a:normAutofit lnSpcReduction="10000"/>
          </a:bodyPr>
          <a:lstStyle/>
          <a:p>
            <a:pPr>
              <a:buFont typeface="Wingdings" panose="05000000000000000000" pitchFamily="2" charset="2"/>
              <a:buChar char="Ø"/>
            </a:pPr>
            <a:r>
              <a:rPr lang="en-US" sz="2800" dirty="0">
                <a:solidFill>
                  <a:srgbClr val="202124"/>
                </a:solidFill>
                <a:latin typeface="arial" panose="020B0604020202020204" pitchFamily="34" charset="0"/>
              </a:rPr>
              <a:t>M</a:t>
            </a:r>
            <a:r>
              <a:rPr lang="en-US" sz="2800" b="0" i="0" dirty="0">
                <a:solidFill>
                  <a:srgbClr val="202124"/>
                </a:solidFill>
                <a:effectLst/>
                <a:latin typeface="arial" panose="020B0604020202020204" pitchFamily="34" charset="0"/>
              </a:rPr>
              <a:t>atrix multiplication indicates a row-by-column multiplication, where the entries in the </a:t>
            </a:r>
            <a:r>
              <a:rPr lang="en-US" sz="2800" b="0" i="0" dirty="0" err="1">
                <a:solidFill>
                  <a:srgbClr val="202124"/>
                </a:solidFill>
                <a:effectLst/>
                <a:latin typeface="arial" panose="020B0604020202020204" pitchFamily="34" charset="0"/>
              </a:rPr>
              <a:t>ith</a:t>
            </a:r>
            <a:r>
              <a:rPr lang="en-US" sz="2800" b="0" i="0" dirty="0">
                <a:solidFill>
                  <a:srgbClr val="202124"/>
                </a:solidFill>
                <a:effectLst/>
                <a:latin typeface="arial" panose="020B0604020202020204" pitchFamily="34" charset="0"/>
              </a:rPr>
              <a:t> row of A are multiplied by the corresponding entries in the </a:t>
            </a:r>
            <a:r>
              <a:rPr lang="en-US" sz="2800" b="0" i="0" dirty="0" err="1">
                <a:solidFill>
                  <a:srgbClr val="202124"/>
                </a:solidFill>
                <a:effectLst/>
                <a:latin typeface="arial" panose="020B0604020202020204" pitchFamily="34" charset="0"/>
              </a:rPr>
              <a:t>jth</a:t>
            </a:r>
            <a:r>
              <a:rPr lang="en-US" sz="2800" b="0" i="0" dirty="0">
                <a:solidFill>
                  <a:srgbClr val="202124"/>
                </a:solidFill>
                <a:effectLst/>
                <a:latin typeface="arial" panose="020B0604020202020204" pitchFamily="34" charset="0"/>
              </a:rPr>
              <a:t> column of B and then adding the results. Matrix multiplication is NOT commutative.</a:t>
            </a:r>
            <a:r>
              <a:rPr lang="en-US" sz="3200" dirty="0"/>
              <a:t>. </a:t>
            </a:r>
          </a:p>
        </p:txBody>
      </p:sp>
      <p:pic>
        <p:nvPicPr>
          <p:cNvPr id="5" name="Picture 4">
            <a:extLst>
              <a:ext uri="{FF2B5EF4-FFF2-40B4-BE49-F238E27FC236}">
                <a16:creationId xmlns:a16="http://schemas.microsoft.com/office/drawing/2014/main" id="{7EEDEECD-F8C4-3B3C-F7A5-4551B8B5C60C}"/>
              </a:ext>
            </a:extLst>
          </p:cNvPr>
          <p:cNvPicPr>
            <a:picLocks noChangeAspect="1"/>
          </p:cNvPicPr>
          <p:nvPr/>
        </p:nvPicPr>
        <p:blipFill>
          <a:blip r:embed="rId2"/>
          <a:stretch>
            <a:fillRect/>
          </a:stretch>
        </p:blipFill>
        <p:spPr>
          <a:xfrm>
            <a:off x="6947647" y="2654391"/>
            <a:ext cx="4818996" cy="1908644"/>
          </a:xfrm>
          <a:prstGeom prst="rect">
            <a:avLst/>
          </a:prstGeom>
        </p:spPr>
      </p:pic>
      <p:sp>
        <p:nvSpPr>
          <p:cNvPr id="7" name="Rectangle 6">
            <a:extLst>
              <a:ext uri="{FF2B5EF4-FFF2-40B4-BE49-F238E27FC236}">
                <a16:creationId xmlns:a16="http://schemas.microsoft.com/office/drawing/2014/main" id="{AE68365B-67D2-4084-E4C4-1BBF57DD3CA5}"/>
              </a:ext>
            </a:extLst>
          </p:cNvPr>
          <p:cNvSpPr/>
          <p:nvPr/>
        </p:nvSpPr>
        <p:spPr>
          <a:xfrm>
            <a:off x="10757647" y="2339788"/>
            <a:ext cx="1111624" cy="788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11801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REAL LIFE APPLICATION’S</a:t>
            </a:r>
            <a:endParaRPr lang="en-US" sz="2800" dirty="0"/>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5387741" cy="3760891"/>
          </a:xfrm>
        </p:spPr>
        <p:txBody>
          <a:bodyPr>
            <a:noAutofit/>
          </a:bodyPr>
          <a:lstStyle/>
          <a:p>
            <a:pPr algn="just">
              <a:buFont typeface="Wingdings" panose="05000000000000000000" pitchFamily="2" charset="2"/>
              <a:buChar char="Ø"/>
            </a:pPr>
            <a:r>
              <a:rPr lang="en-US" sz="2800" b="0" i="0" dirty="0">
                <a:solidFill>
                  <a:srgbClr val="4A4A4A"/>
                </a:solidFill>
                <a:effectLst/>
                <a:latin typeface="Gilroy-Medium"/>
              </a:rPr>
              <a:t>Matrix or Matrices are used in optic science to account for refraction and reflection. Matrices are also useful in electrical circuits and quantum physics. Moreover, matrices are used to solve AC network equations in electrical circuits.</a:t>
            </a:r>
            <a:endParaRPr lang="en-US" sz="2800" dirty="0"/>
          </a:p>
        </p:txBody>
      </p:sp>
      <p:sp>
        <p:nvSpPr>
          <p:cNvPr id="7" name="Rectangle 6">
            <a:extLst>
              <a:ext uri="{FF2B5EF4-FFF2-40B4-BE49-F238E27FC236}">
                <a16:creationId xmlns:a16="http://schemas.microsoft.com/office/drawing/2014/main" id="{AE68365B-67D2-4084-E4C4-1BBF57DD3CA5}"/>
              </a:ext>
            </a:extLst>
          </p:cNvPr>
          <p:cNvSpPr/>
          <p:nvPr/>
        </p:nvSpPr>
        <p:spPr>
          <a:xfrm>
            <a:off x="10757647" y="2339788"/>
            <a:ext cx="1111624" cy="788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315F69F6-EB5B-602F-C06F-04EC82F10B5B}"/>
              </a:ext>
            </a:extLst>
          </p:cNvPr>
          <p:cNvPicPr>
            <a:picLocks noChangeAspect="1"/>
          </p:cNvPicPr>
          <p:nvPr/>
        </p:nvPicPr>
        <p:blipFill rotWithShape="1">
          <a:blip r:embed="rId2"/>
          <a:srcRect r="11199" b="7134"/>
          <a:stretch/>
        </p:blipFill>
        <p:spPr>
          <a:xfrm>
            <a:off x="7415213" y="2144060"/>
            <a:ext cx="3740467" cy="3911694"/>
          </a:xfrm>
          <a:prstGeom prst="rect">
            <a:avLst/>
          </a:prstGeom>
        </p:spPr>
      </p:pic>
    </p:spTree>
    <p:extLst>
      <p:ext uri="{BB962C8B-B14F-4D97-AF65-F5344CB8AC3E}">
        <p14:creationId xmlns:p14="http://schemas.microsoft.com/office/powerpoint/2010/main" val="228642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REAL LIFE APPLICATION’S</a:t>
            </a:r>
            <a:endParaRPr lang="en-US" sz="2800" dirty="0"/>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10058400" cy="3760891"/>
          </a:xfrm>
        </p:spPr>
        <p:txBody>
          <a:bodyPr>
            <a:noAutofit/>
          </a:bodyPr>
          <a:lstStyle/>
          <a:p>
            <a:pPr algn="l" fontAlgn="base">
              <a:buFont typeface="Wingdings" panose="05000000000000000000" pitchFamily="2" charset="2"/>
              <a:buChar char="Ø"/>
            </a:pPr>
            <a:r>
              <a:rPr lang="en-US" sz="2400" b="1" i="0" dirty="0">
                <a:solidFill>
                  <a:srgbClr val="4A4A4A"/>
                </a:solidFill>
                <a:effectLst/>
                <a:latin typeface="gilroy-bold"/>
              </a:rPr>
              <a:t>Games especially 3D</a:t>
            </a:r>
            <a:r>
              <a:rPr lang="en-US" sz="2400" b="0" i="0" dirty="0">
                <a:solidFill>
                  <a:srgbClr val="4A4A4A"/>
                </a:solidFill>
                <a:effectLst/>
                <a:latin typeface="Gilroy-Medium"/>
              </a:rPr>
              <a:t> – One application of matrices is in games. We use it to   alter the object, in 3d space. They use the 3d matrix to 2d matrix to convert it into the different objects as per requirement.</a:t>
            </a:r>
          </a:p>
          <a:p>
            <a:pPr fontAlgn="base">
              <a:buFont typeface="Wingdings" panose="05000000000000000000" pitchFamily="2" charset="2"/>
              <a:buChar char="Ø"/>
            </a:pPr>
            <a:r>
              <a:rPr lang="en-US" sz="2400" b="1" i="0" dirty="0">
                <a:solidFill>
                  <a:srgbClr val="4A4A4A"/>
                </a:solidFill>
                <a:effectLst/>
                <a:latin typeface="gilroy-bold"/>
              </a:rPr>
              <a:t>Animation</a:t>
            </a:r>
            <a:r>
              <a:rPr lang="en-US" sz="2400" b="0" i="0" dirty="0">
                <a:solidFill>
                  <a:srgbClr val="4A4A4A"/>
                </a:solidFill>
                <a:effectLst/>
                <a:latin typeface="Gilroy-Medium"/>
              </a:rPr>
              <a:t> – It can help make animations more precise and accurate.</a:t>
            </a:r>
          </a:p>
          <a:p>
            <a:pPr algn="l" fontAlgn="base">
              <a:buFont typeface="Wingdings" panose="05000000000000000000" pitchFamily="2" charset="2"/>
              <a:buChar char="Ø"/>
            </a:pPr>
            <a:r>
              <a:rPr lang="en-US" sz="2400" b="1" i="0" dirty="0">
                <a:solidFill>
                  <a:srgbClr val="4A4A4A"/>
                </a:solidFill>
                <a:effectLst/>
                <a:latin typeface="gilroy-bold"/>
              </a:rPr>
              <a:t>Physics</a:t>
            </a:r>
            <a:r>
              <a:rPr lang="en-US" sz="2400" b="0" i="0" dirty="0">
                <a:solidFill>
                  <a:srgbClr val="4A4A4A"/>
                </a:solidFill>
                <a:effectLst/>
                <a:latin typeface="Gilroy-Medium"/>
              </a:rPr>
              <a:t> – Matrices are applied in the study of quantum mechanics, electrical circuits, and optics. It helps in the calculation of battery power outputs, resistor conversion of electrical energy into another useful energy. Therefore, matrices play a major role in calculations. </a:t>
            </a:r>
          </a:p>
        </p:txBody>
      </p:sp>
      <p:sp>
        <p:nvSpPr>
          <p:cNvPr id="7" name="Rectangle 6">
            <a:extLst>
              <a:ext uri="{FF2B5EF4-FFF2-40B4-BE49-F238E27FC236}">
                <a16:creationId xmlns:a16="http://schemas.microsoft.com/office/drawing/2014/main" id="{AE68365B-67D2-4084-E4C4-1BBF57DD3CA5}"/>
              </a:ext>
            </a:extLst>
          </p:cNvPr>
          <p:cNvSpPr/>
          <p:nvPr/>
        </p:nvSpPr>
        <p:spPr>
          <a:xfrm>
            <a:off x="10757647" y="2339788"/>
            <a:ext cx="1111624" cy="788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8984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REAL LIFE APPLICATION’S</a:t>
            </a:r>
            <a:endParaRPr lang="en-US" sz="2800" dirty="0"/>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10058400" cy="3760891"/>
          </a:xfrm>
        </p:spPr>
        <p:txBody>
          <a:bodyPr>
            <a:noAutofit/>
          </a:bodyPr>
          <a:lstStyle/>
          <a:p>
            <a:pPr algn="l" fontAlgn="base">
              <a:buFont typeface="Wingdings" panose="05000000000000000000" pitchFamily="2" charset="2"/>
              <a:buChar char="Ø"/>
            </a:pPr>
            <a:r>
              <a:rPr lang="en-US" sz="2400" b="1" i="0" dirty="0">
                <a:solidFill>
                  <a:srgbClr val="4A4A4A"/>
                </a:solidFill>
                <a:effectLst/>
                <a:latin typeface="gilroy-bold"/>
              </a:rPr>
              <a:t>Use of Matrices in Computer Graphics</a:t>
            </a:r>
            <a:r>
              <a:rPr lang="en-US" sz="2400" b="0" i="0" dirty="0">
                <a:solidFill>
                  <a:srgbClr val="4A4A4A"/>
                </a:solidFill>
                <a:effectLst/>
                <a:latin typeface="Gilroy-Medium"/>
              </a:rPr>
              <a:t>– Earlier, architecture, cartoons, and automation were done by hand drawings but nowadays they are done by using computer graphics. Square matrices very easily represent the linear transformation of objects. They are used to project three-dimensional images into two-dimensional planes in the field of graphics. In graphics, a digital image is treated as a matrix to start with. The rows and columns of the matrix correspond to rows and columns of pixels and the numerical entries correspond to the pixels’ </a:t>
            </a:r>
            <a:r>
              <a:rPr lang="en-US" sz="2400" b="0" i="0" dirty="0" err="1">
                <a:solidFill>
                  <a:srgbClr val="4A4A4A"/>
                </a:solidFill>
                <a:effectLst/>
                <a:latin typeface="Gilroy-Medium"/>
              </a:rPr>
              <a:t>colour</a:t>
            </a:r>
            <a:r>
              <a:rPr lang="en-US" sz="2400" b="0" i="0" dirty="0">
                <a:solidFill>
                  <a:srgbClr val="4A4A4A"/>
                </a:solidFill>
                <a:effectLst/>
                <a:latin typeface="Gilroy-Medium"/>
              </a:rPr>
              <a:t> values.</a:t>
            </a:r>
          </a:p>
        </p:txBody>
      </p:sp>
      <p:sp>
        <p:nvSpPr>
          <p:cNvPr id="7" name="Rectangle 6">
            <a:extLst>
              <a:ext uri="{FF2B5EF4-FFF2-40B4-BE49-F238E27FC236}">
                <a16:creationId xmlns:a16="http://schemas.microsoft.com/office/drawing/2014/main" id="{AE68365B-67D2-4084-E4C4-1BBF57DD3CA5}"/>
              </a:ext>
            </a:extLst>
          </p:cNvPr>
          <p:cNvSpPr/>
          <p:nvPr/>
        </p:nvSpPr>
        <p:spPr>
          <a:xfrm>
            <a:off x="10757647" y="2339788"/>
            <a:ext cx="1111624" cy="788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5733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CONCLUSION</a:t>
            </a:r>
            <a:endParaRPr lang="en-US" sz="2800" dirty="0"/>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10058400" cy="3760891"/>
          </a:xfrm>
        </p:spPr>
        <p:txBody>
          <a:bodyPr>
            <a:noAutofit/>
          </a:bodyPr>
          <a:lstStyle/>
          <a:p>
            <a:pPr marL="0" indent="0" algn="l" fontAlgn="base">
              <a:buNone/>
            </a:pPr>
            <a:r>
              <a:rPr lang="en-US" sz="2000" b="0" i="0" dirty="0">
                <a:solidFill>
                  <a:srgbClr val="4D5156"/>
                </a:solidFill>
                <a:effectLst/>
                <a:latin typeface="arial" panose="020B0604020202020204" pitchFamily="34" charset="0"/>
              </a:rPr>
              <a:t> In Mathematics, a matrix is a rectangular array or table of numbers, symbols, or    expressions, arranged in rows and columns.</a:t>
            </a:r>
          </a:p>
          <a:p>
            <a:pPr marL="0" indent="0" algn="l" fontAlgn="base">
              <a:buNone/>
            </a:pPr>
            <a:r>
              <a:rPr lang="en-US" sz="2000" dirty="0">
                <a:solidFill>
                  <a:srgbClr val="4D5156"/>
                </a:solidFill>
                <a:latin typeface="arial" panose="020B0604020202020204" pitchFamily="34" charset="0"/>
              </a:rPr>
              <a:t>In our presentation we have talked about the </a:t>
            </a:r>
          </a:p>
          <a:p>
            <a:pPr marL="0" indent="0" algn="l" fontAlgn="base">
              <a:buNone/>
            </a:pPr>
            <a:r>
              <a:rPr lang="en-US" sz="2000" dirty="0">
                <a:solidFill>
                  <a:srgbClr val="4D5156"/>
                </a:solidFill>
                <a:latin typeface="arial" panose="020B0604020202020204" pitchFamily="34" charset="0"/>
              </a:rPr>
              <a:t>1.Types of Matrix, </a:t>
            </a:r>
          </a:p>
          <a:p>
            <a:pPr marL="0" indent="0" algn="l" fontAlgn="base">
              <a:buNone/>
            </a:pPr>
            <a:r>
              <a:rPr lang="en-US" sz="2000" dirty="0">
                <a:solidFill>
                  <a:srgbClr val="4D5156"/>
                </a:solidFill>
                <a:latin typeface="arial" panose="020B0604020202020204" pitchFamily="34" charset="0"/>
              </a:rPr>
              <a:t>2.Transpose of a Matrix, </a:t>
            </a:r>
          </a:p>
          <a:p>
            <a:pPr marL="0" indent="0" algn="l" fontAlgn="base">
              <a:buNone/>
            </a:pPr>
            <a:r>
              <a:rPr lang="en-US" sz="2000" dirty="0">
                <a:solidFill>
                  <a:srgbClr val="4D5156"/>
                </a:solidFill>
                <a:latin typeface="arial" panose="020B0604020202020204" pitchFamily="34" charset="0"/>
              </a:rPr>
              <a:t>3.Determinant of a Matrix, </a:t>
            </a:r>
          </a:p>
          <a:p>
            <a:pPr marL="0" indent="0" algn="l" fontAlgn="base">
              <a:buNone/>
            </a:pPr>
            <a:r>
              <a:rPr lang="en-US" sz="2000" dirty="0">
                <a:solidFill>
                  <a:srgbClr val="4D5156"/>
                </a:solidFill>
                <a:latin typeface="arial" panose="020B0604020202020204" pitchFamily="34" charset="0"/>
              </a:rPr>
              <a:t>4.Inverse of Matrix,</a:t>
            </a:r>
          </a:p>
          <a:p>
            <a:pPr marL="0" indent="0" algn="l" fontAlgn="base">
              <a:buNone/>
            </a:pPr>
            <a:r>
              <a:rPr lang="en-US" sz="2000" b="0" i="0" dirty="0">
                <a:solidFill>
                  <a:srgbClr val="4D5156"/>
                </a:solidFill>
                <a:effectLst/>
                <a:latin typeface="arial" panose="020B0604020202020204" pitchFamily="34" charset="0"/>
              </a:rPr>
              <a:t>5.</a:t>
            </a:r>
            <a:r>
              <a:rPr lang="en-US" sz="2000" dirty="0">
                <a:solidFill>
                  <a:srgbClr val="4D5156"/>
                </a:solidFill>
                <a:latin typeface="arial" panose="020B0604020202020204" pitchFamily="34" charset="0"/>
              </a:rPr>
              <a:t>Real life Application of Matrix.</a:t>
            </a:r>
            <a:endParaRPr lang="en-US" sz="2400" b="0" i="0" dirty="0">
              <a:solidFill>
                <a:srgbClr val="4A4A4A"/>
              </a:solidFill>
              <a:effectLst/>
              <a:latin typeface="Gilroy-Medium"/>
            </a:endParaRPr>
          </a:p>
        </p:txBody>
      </p:sp>
    </p:spTree>
    <p:extLst>
      <p:ext uri="{BB962C8B-B14F-4D97-AF65-F5344CB8AC3E}">
        <p14:creationId xmlns:p14="http://schemas.microsoft.com/office/powerpoint/2010/main" val="363661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D6EB98-EA70-B1F8-1A5A-680CF23B4FD2}"/>
              </a:ext>
            </a:extLst>
          </p:cNvPr>
          <p:cNvPicPr>
            <a:picLocks noChangeAspect="1"/>
          </p:cNvPicPr>
          <p:nvPr/>
        </p:nvPicPr>
        <p:blipFill>
          <a:blip r:embed="rId2"/>
          <a:stretch>
            <a:fillRect/>
          </a:stretch>
        </p:blipFill>
        <p:spPr>
          <a:xfrm>
            <a:off x="1229168" y="0"/>
            <a:ext cx="9913963" cy="6373906"/>
          </a:xfrm>
          <a:prstGeom prst="rect">
            <a:avLst/>
          </a:prstGeom>
        </p:spPr>
      </p:pic>
    </p:spTree>
    <p:extLst>
      <p:ext uri="{BB962C8B-B14F-4D97-AF65-F5344CB8AC3E}">
        <p14:creationId xmlns:p14="http://schemas.microsoft.com/office/powerpoint/2010/main" val="293794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0D2F-7339-4DA8-80D1-24D9E54955A8}"/>
              </a:ext>
            </a:extLst>
          </p:cNvPr>
          <p:cNvSpPr>
            <a:spLocks noGrp="1"/>
          </p:cNvSpPr>
          <p:nvPr>
            <p:ph type="title"/>
          </p:nvPr>
        </p:nvSpPr>
        <p:spPr>
          <a:solidFill>
            <a:schemeClr val="accent1">
              <a:lumMod val="60000"/>
              <a:lumOff val="40000"/>
            </a:schemeClr>
          </a:solidFill>
        </p:spPr>
        <p:txBody>
          <a:bodyPr/>
          <a:lstStyle/>
          <a:p>
            <a:pPr algn="ctr"/>
            <a:r>
              <a:rPr lang="en-US" dirty="0"/>
              <a:t>INTRODUCTION TO MATRIX</a:t>
            </a:r>
          </a:p>
        </p:txBody>
      </p:sp>
      <p:sp>
        <p:nvSpPr>
          <p:cNvPr id="3" name="Content Placeholder 2">
            <a:extLst>
              <a:ext uri="{FF2B5EF4-FFF2-40B4-BE49-F238E27FC236}">
                <a16:creationId xmlns:a16="http://schemas.microsoft.com/office/drawing/2014/main" id="{B5959C36-B1F9-4D53-A7A5-702ED156B466}"/>
              </a:ext>
            </a:extLst>
          </p:cNvPr>
          <p:cNvSpPr>
            <a:spLocks noGrp="1"/>
          </p:cNvSpPr>
          <p:nvPr>
            <p:ph idx="1"/>
          </p:nvPr>
        </p:nvSpPr>
        <p:spPr>
          <a:xfrm>
            <a:off x="1097280" y="2108201"/>
            <a:ext cx="5446955" cy="3760891"/>
          </a:xfrm>
        </p:spPr>
        <p:txBody>
          <a:bodyPr>
            <a:normAutofit/>
          </a:bodyPr>
          <a:lstStyle/>
          <a:p>
            <a:endParaRPr lang="en-US" sz="2800" dirty="0"/>
          </a:p>
          <a:p>
            <a:r>
              <a:rPr lang="en-US" sz="2800" dirty="0"/>
              <a:t>A matrix is a rectangular arrangement of numbers, expressions or symbols in rows and columns enclosed by ( ), [ ] .</a:t>
            </a:r>
          </a:p>
        </p:txBody>
      </p:sp>
      <p:sp>
        <p:nvSpPr>
          <p:cNvPr id="5" name="Content Placeholder 2">
            <a:extLst>
              <a:ext uri="{FF2B5EF4-FFF2-40B4-BE49-F238E27FC236}">
                <a16:creationId xmlns:a16="http://schemas.microsoft.com/office/drawing/2014/main" id="{70F313F4-C7C7-42A6-96D5-1B5AA45162A2}"/>
              </a:ext>
            </a:extLst>
          </p:cNvPr>
          <p:cNvSpPr txBox="1">
            <a:spLocks/>
          </p:cNvSpPr>
          <p:nvPr/>
        </p:nvSpPr>
        <p:spPr>
          <a:xfrm>
            <a:off x="6619538" y="2042431"/>
            <a:ext cx="5446955"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2800" dirty="0"/>
          </a:p>
        </p:txBody>
      </p:sp>
      <p:pic>
        <p:nvPicPr>
          <p:cNvPr id="7" name="Picture 6">
            <a:extLst>
              <a:ext uri="{FF2B5EF4-FFF2-40B4-BE49-F238E27FC236}">
                <a16:creationId xmlns:a16="http://schemas.microsoft.com/office/drawing/2014/main" id="{E4E1A0BE-EB59-4294-AD2C-C252DE38E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462" y="2440640"/>
            <a:ext cx="4449538" cy="2491741"/>
          </a:xfrm>
          <a:prstGeom prst="rect">
            <a:avLst/>
          </a:prstGeom>
        </p:spPr>
      </p:pic>
    </p:spTree>
    <p:extLst>
      <p:ext uri="{BB962C8B-B14F-4D97-AF65-F5344CB8AC3E}">
        <p14:creationId xmlns:p14="http://schemas.microsoft.com/office/powerpoint/2010/main" val="4032186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BB37-C43D-4921-8A21-F57A52AA9EA3}"/>
              </a:ext>
            </a:extLst>
          </p:cNvPr>
          <p:cNvSpPr>
            <a:spLocks noGrp="1"/>
          </p:cNvSpPr>
          <p:nvPr>
            <p:ph type="title"/>
          </p:nvPr>
        </p:nvSpPr>
        <p:spPr>
          <a:solidFill>
            <a:schemeClr val="accent1">
              <a:lumMod val="60000"/>
              <a:lumOff val="40000"/>
            </a:schemeClr>
          </a:solidFill>
        </p:spPr>
        <p:txBody>
          <a:bodyPr/>
          <a:lstStyle/>
          <a:p>
            <a:pPr algn="ctr"/>
            <a:r>
              <a:rPr lang="en-US" dirty="0"/>
              <a:t>CATECTERRISTICS OF MATRIX </a:t>
            </a:r>
          </a:p>
        </p:txBody>
      </p:sp>
      <p:sp>
        <p:nvSpPr>
          <p:cNvPr id="3" name="Content Placeholder 2">
            <a:extLst>
              <a:ext uri="{FF2B5EF4-FFF2-40B4-BE49-F238E27FC236}">
                <a16:creationId xmlns:a16="http://schemas.microsoft.com/office/drawing/2014/main" id="{702087AE-834A-4FA6-A165-24DE4EB4ADDD}"/>
              </a:ext>
            </a:extLst>
          </p:cNvPr>
          <p:cNvSpPr>
            <a:spLocks noGrp="1"/>
          </p:cNvSpPr>
          <p:nvPr>
            <p:ph sz="half" idx="1"/>
          </p:nvPr>
        </p:nvSpPr>
        <p:spPr>
          <a:xfrm>
            <a:off x="1097279" y="2120900"/>
            <a:ext cx="10144461" cy="3748193"/>
          </a:xfrm>
        </p:spPr>
        <p:txBody>
          <a:bodyPr/>
          <a:lstStyle/>
          <a:p>
            <a:pPr>
              <a:lnSpc>
                <a:spcPct val="150000"/>
              </a:lnSpc>
              <a:buFont typeface="Wingdings" panose="05000000000000000000" pitchFamily="2" charset="2"/>
              <a:buChar char="Ø"/>
            </a:pPr>
            <a:r>
              <a:rPr lang="en-US" sz="2400" dirty="0"/>
              <a:t> Rows run horizontally and columns run vertically.</a:t>
            </a:r>
          </a:p>
          <a:p>
            <a:pPr>
              <a:lnSpc>
                <a:spcPct val="150000"/>
              </a:lnSpc>
              <a:buFont typeface="Wingdings" panose="05000000000000000000" pitchFamily="2" charset="2"/>
              <a:buChar char="Ø"/>
            </a:pPr>
            <a:r>
              <a:rPr lang="en-US" sz="2400" dirty="0"/>
              <a:t> The dimensions, or size, of a matrix are number of rows X number of      columns.</a:t>
            </a:r>
          </a:p>
          <a:p>
            <a:pPr>
              <a:lnSpc>
                <a:spcPct val="150000"/>
              </a:lnSpc>
              <a:buFont typeface="Wingdings" panose="05000000000000000000" pitchFamily="2" charset="2"/>
              <a:buChar char="Ø"/>
            </a:pPr>
            <a:r>
              <a:rPr lang="en-US" sz="2400" dirty="0"/>
              <a:t> A matrix is usually denoted by a capital letter and the elements within the matrix are denoted by lower case letters </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393309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1816-704E-464D-A6A0-33913E178AF5}"/>
              </a:ext>
            </a:extLst>
          </p:cNvPr>
          <p:cNvSpPr>
            <a:spLocks noGrp="1"/>
          </p:cNvSpPr>
          <p:nvPr>
            <p:ph type="title"/>
          </p:nvPr>
        </p:nvSpPr>
        <p:spPr>
          <a:solidFill>
            <a:schemeClr val="accent1">
              <a:lumMod val="60000"/>
              <a:lumOff val="40000"/>
            </a:schemeClr>
          </a:solidFill>
        </p:spPr>
        <p:txBody>
          <a:bodyPr/>
          <a:lstStyle/>
          <a:p>
            <a:pPr algn="ctr"/>
            <a:r>
              <a:rPr lang="en-US" dirty="0"/>
              <a:t>TYPES OF MATRIX</a:t>
            </a:r>
          </a:p>
        </p:txBody>
      </p:sp>
      <p:sp>
        <p:nvSpPr>
          <p:cNvPr id="4" name="Content Placeholder 3">
            <a:extLst>
              <a:ext uri="{FF2B5EF4-FFF2-40B4-BE49-F238E27FC236}">
                <a16:creationId xmlns:a16="http://schemas.microsoft.com/office/drawing/2014/main" id="{9F178FED-59D5-48F8-AA79-3E534B9FDD67}"/>
              </a:ext>
            </a:extLst>
          </p:cNvPr>
          <p:cNvSpPr>
            <a:spLocks noGrp="1"/>
          </p:cNvSpPr>
          <p:nvPr>
            <p:ph sz="half" idx="2"/>
          </p:nvPr>
        </p:nvSpPr>
        <p:spPr>
          <a:xfrm>
            <a:off x="1097280" y="2057402"/>
            <a:ext cx="4639736" cy="3811694"/>
          </a:xfrm>
        </p:spPr>
        <p:txBody>
          <a:bodyPr>
            <a:normAutofit lnSpcReduction="10000"/>
          </a:bodyPr>
          <a:lstStyle/>
          <a:p>
            <a:r>
              <a:rPr lang="en-US" sz="2400" dirty="0"/>
              <a:t>1. </a:t>
            </a:r>
            <a:r>
              <a:rPr lang="en-US" sz="2400" b="1" dirty="0"/>
              <a:t>Row Matrix: </a:t>
            </a:r>
            <a:r>
              <a:rPr lang="en-US" sz="2400" dirty="0"/>
              <a:t>A matrix which has only one row is called a row matrix.</a:t>
            </a:r>
          </a:p>
          <a:p>
            <a:r>
              <a:rPr lang="en-US" sz="2400" dirty="0"/>
              <a:t>2. </a:t>
            </a:r>
            <a:r>
              <a:rPr lang="en-US" sz="2400" b="1" dirty="0"/>
              <a:t>Column Matrix: </a:t>
            </a:r>
            <a:r>
              <a:rPr lang="en-US" sz="2400" dirty="0"/>
              <a:t>A matrix which has only one column is called a column matrix.</a:t>
            </a:r>
          </a:p>
          <a:p>
            <a:r>
              <a:rPr lang="en-US" sz="2400" dirty="0"/>
              <a:t>3. </a:t>
            </a:r>
            <a:r>
              <a:rPr lang="en-US" sz="2400" b="1" dirty="0"/>
              <a:t>Rectangular Matrix: </a:t>
            </a:r>
            <a:r>
              <a:rPr lang="en-US" sz="2400" dirty="0"/>
              <a:t>A matrix where number of rows is not equal to the number of columns is called rectangular matrix.</a:t>
            </a:r>
          </a:p>
        </p:txBody>
      </p:sp>
      <p:pic>
        <p:nvPicPr>
          <p:cNvPr id="8" name="Content Placeholder 7">
            <a:extLst>
              <a:ext uri="{FF2B5EF4-FFF2-40B4-BE49-F238E27FC236}">
                <a16:creationId xmlns:a16="http://schemas.microsoft.com/office/drawing/2014/main" id="{EE4A24F0-1CB6-429C-9F90-FE24E9189C7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763435" y="3006147"/>
            <a:ext cx="1407459" cy="1362875"/>
          </a:xfrm>
        </p:spPr>
      </p:pic>
      <p:cxnSp>
        <p:nvCxnSpPr>
          <p:cNvPr id="10" name="Straight Connector 9">
            <a:extLst>
              <a:ext uri="{FF2B5EF4-FFF2-40B4-BE49-F238E27FC236}">
                <a16:creationId xmlns:a16="http://schemas.microsoft.com/office/drawing/2014/main" id="{5CFDBD3D-4ECB-487E-BCB2-E927E150AD1C}"/>
              </a:ext>
            </a:extLst>
          </p:cNvPr>
          <p:cNvCxnSpPr/>
          <p:nvPr/>
        </p:nvCxnSpPr>
        <p:spPr>
          <a:xfrm>
            <a:off x="1264024" y="2994212"/>
            <a:ext cx="9891656"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F61E8AA-2072-4A5E-85C2-BE53F7000202}"/>
              </a:ext>
            </a:extLst>
          </p:cNvPr>
          <p:cNvCxnSpPr/>
          <p:nvPr/>
        </p:nvCxnSpPr>
        <p:spPr>
          <a:xfrm>
            <a:off x="1264024" y="4347882"/>
            <a:ext cx="989165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7AB1CB2-130A-4930-A21E-0AEBCC2AD792}"/>
              </a:ext>
            </a:extLst>
          </p:cNvPr>
          <p:cNvCxnSpPr/>
          <p:nvPr/>
        </p:nvCxnSpPr>
        <p:spPr>
          <a:xfrm>
            <a:off x="1264024" y="5869096"/>
            <a:ext cx="989165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09479BEA-4DBD-3348-75B9-3AE4A1E5085E}"/>
              </a:ext>
            </a:extLst>
          </p:cNvPr>
          <p:cNvPicPr>
            <a:picLocks noChangeAspect="1"/>
          </p:cNvPicPr>
          <p:nvPr/>
        </p:nvPicPr>
        <p:blipFill>
          <a:blip r:embed="rId3"/>
          <a:stretch>
            <a:fillRect/>
          </a:stretch>
        </p:blipFill>
        <p:spPr>
          <a:xfrm>
            <a:off x="7763435" y="1918574"/>
            <a:ext cx="1792543" cy="991241"/>
          </a:xfrm>
          <a:prstGeom prst="rect">
            <a:avLst/>
          </a:prstGeom>
        </p:spPr>
      </p:pic>
      <p:pic>
        <p:nvPicPr>
          <p:cNvPr id="5" name="Picture 4">
            <a:extLst>
              <a:ext uri="{FF2B5EF4-FFF2-40B4-BE49-F238E27FC236}">
                <a16:creationId xmlns:a16="http://schemas.microsoft.com/office/drawing/2014/main" id="{85920184-27A4-A2F4-C69B-71F9980D193A}"/>
              </a:ext>
            </a:extLst>
          </p:cNvPr>
          <p:cNvPicPr>
            <a:picLocks noChangeAspect="1"/>
          </p:cNvPicPr>
          <p:nvPr/>
        </p:nvPicPr>
        <p:blipFill rotWithShape="1">
          <a:blip r:embed="rId4"/>
          <a:srcRect b="19549"/>
          <a:stretch/>
        </p:blipFill>
        <p:spPr>
          <a:xfrm>
            <a:off x="7681686" y="4380956"/>
            <a:ext cx="2328869" cy="1403383"/>
          </a:xfrm>
          <a:prstGeom prst="rect">
            <a:avLst/>
          </a:prstGeom>
        </p:spPr>
      </p:pic>
    </p:spTree>
    <p:extLst>
      <p:ext uri="{BB962C8B-B14F-4D97-AF65-F5344CB8AC3E}">
        <p14:creationId xmlns:p14="http://schemas.microsoft.com/office/powerpoint/2010/main" val="271956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1816-704E-464D-A6A0-33913E178AF5}"/>
              </a:ext>
            </a:extLst>
          </p:cNvPr>
          <p:cNvSpPr>
            <a:spLocks noGrp="1"/>
          </p:cNvSpPr>
          <p:nvPr>
            <p:ph type="title"/>
          </p:nvPr>
        </p:nvSpPr>
        <p:spPr>
          <a:solidFill>
            <a:schemeClr val="accent1">
              <a:lumMod val="60000"/>
              <a:lumOff val="40000"/>
            </a:schemeClr>
          </a:solidFill>
        </p:spPr>
        <p:txBody>
          <a:bodyPr/>
          <a:lstStyle/>
          <a:p>
            <a:pPr algn="ctr"/>
            <a:r>
              <a:rPr lang="en-US" dirty="0"/>
              <a:t>TYPES OF MATRIX</a:t>
            </a:r>
          </a:p>
        </p:txBody>
      </p:sp>
      <p:sp>
        <p:nvSpPr>
          <p:cNvPr id="4" name="Content Placeholder 3">
            <a:extLst>
              <a:ext uri="{FF2B5EF4-FFF2-40B4-BE49-F238E27FC236}">
                <a16:creationId xmlns:a16="http://schemas.microsoft.com/office/drawing/2014/main" id="{9F178FED-59D5-48F8-AA79-3E534B9FDD67}"/>
              </a:ext>
            </a:extLst>
          </p:cNvPr>
          <p:cNvSpPr>
            <a:spLocks noGrp="1"/>
          </p:cNvSpPr>
          <p:nvPr>
            <p:ph sz="half" idx="2"/>
          </p:nvPr>
        </p:nvSpPr>
        <p:spPr>
          <a:xfrm>
            <a:off x="1097280" y="2057402"/>
            <a:ext cx="4639736" cy="3811694"/>
          </a:xfrm>
        </p:spPr>
        <p:txBody>
          <a:bodyPr>
            <a:normAutofit fontScale="92500" lnSpcReduction="10000"/>
          </a:bodyPr>
          <a:lstStyle/>
          <a:p>
            <a:r>
              <a:rPr lang="en-US" sz="2400" dirty="0"/>
              <a:t>4. </a:t>
            </a:r>
            <a:r>
              <a:rPr lang="en-US" sz="2400" b="1" dirty="0"/>
              <a:t>Square Matrix</a:t>
            </a:r>
            <a:r>
              <a:rPr lang="en-US" sz="2400" dirty="0"/>
              <a:t>: A matrix which has the same number of rows and columns is called square matrix.</a:t>
            </a:r>
          </a:p>
          <a:p>
            <a:r>
              <a:rPr lang="en-US" sz="2400" dirty="0"/>
              <a:t>5. </a:t>
            </a:r>
            <a:r>
              <a:rPr lang="en-US" sz="2400" b="1" dirty="0"/>
              <a:t>Diagonal Matrix: </a:t>
            </a:r>
            <a:r>
              <a:rPr lang="en-US" sz="2400" dirty="0"/>
              <a:t>A square matrix where all the elements are zero except those on the main diagonal.</a:t>
            </a:r>
          </a:p>
          <a:p>
            <a:r>
              <a:rPr lang="en-US" sz="2400" dirty="0"/>
              <a:t>6. </a:t>
            </a:r>
            <a:r>
              <a:rPr lang="en-US" sz="2400" b="1" dirty="0"/>
              <a:t>Identity/Unit Matrix: </a:t>
            </a:r>
            <a:r>
              <a:rPr lang="en-US" sz="2400" dirty="0"/>
              <a:t>An identity matrix is a square matrix that has 1’s along the main diagonal and 0’s everywhere else.</a:t>
            </a:r>
          </a:p>
        </p:txBody>
      </p:sp>
      <p:cxnSp>
        <p:nvCxnSpPr>
          <p:cNvPr id="10" name="Straight Connector 9">
            <a:extLst>
              <a:ext uri="{FF2B5EF4-FFF2-40B4-BE49-F238E27FC236}">
                <a16:creationId xmlns:a16="http://schemas.microsoft.com/office/drawing/2014/main" id="{5CFDBD3D-4ECB-487E-BCB2-E927E150AD1C}"/>
              </a:ext>
            </a:extLst>
          </p:cNvPr>
          <p:cNvCxnSpPr/>
          <p:nvPr/>
        </p:nvCxnSpPr>
        <p:spPr>
          <a:xfrm>
            <a:off x="1264024" y="3200400"/>
            <a:ext cx="9891656"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F61E8AA-2072-4A5E-85C2-BE53F7000202}"/>
              </a:ext>
            </a:extLst>
          </p:cNvPr>
          <p:cNvCxnSpPr/>
          <p:nvPr/>
        </p:nvCxnSpPr>
        <p:spPr>
          <a:xfrm>
            <a:off x="1264024" y="4347882"/>
            <a:ext cx="989165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7AB1CB2-130A-4930-A21E-0AEBCC2AD792}"/>
              </a:ext>
            </a:extLst>
          </p:cNvPr>
          <p:cNvCxnSpPr/>
          <p:nvPr/>
        </p:nvCxnSpPr>
        <p:spPr>
          <a:xfrm>
            <a:off x="1264024" y="5869096"/>
            <a:ext cx="989165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0AF39147-A79C-49DB-33EC-38B7208F1BD5}"/>
              </a:ext>
            </a:extLst>
          </p:cNvPr>
          <p:cNvPicPr>
            <a:picLocks noChangeAspect="1"/>
          </p:cNvPicPr>
          <p:nvPr/>
        </p:nvPicPr>
        <p:blipFill>
          <a:blip r:embed="rId2"/>
          <a:stretch>
            <a:fillRect/>
          </a:stretch>
        </p:blipFill>
        <p:spPr>
          <a:xfrm>
            <a:off x="8171050" y="1918433"/>
            <a:ext cx="1519797" cy="1159067"/>
          </a:xfrm>
          <a:prstGeom prst="rect">
            <a:avLst/>
          </a:prstGeom>
        </p:spPr>
      </p:pic>
      <p:pic>
        <p:nvPicPr>
          <p:cNvPr id="6" name="Picture 5">
            <a:extLst>
              <a:ext uri="{FF2B5EF4-FFF2-40B4-BE49-F238E27FC236}">
                <a16:creationId xmlns:a16="http://schemas.microsoft.com/office/drawing/2014/main" id="{D7ADEF49-68BA-A359-D557-1BE53CB57B65}"/>
              </a:ext>
            </a:extLst>
          </p:cNvPr>
          <p:cNvPicPr>
            <a:picLocks noChangeAspect="1"/>
          </p:cNvPicPr>
          <p:nvPr/>
        </p:nvPicPr>
        <p:blipFill rotWithShape="1">
          <a:blip r:embed="rId3"/>
          <a:srcRect l="18834" t="21769" r="5873" b="-1715"/>
          <a:stretch/>
        </p:blipFill>
        <p:spPr>
          <a:xfrm>
            <a:off x="7985969" y="3213749"/>
            <a:ext cx="1889957" cy="1085611"/>
          </a:xfrm>
          <a:prstGeom prst="rect">
            <a:avLst/>
          </a:prstGeom>
        </p:spPr>
      </p:pic>
      <p:pic>
        <p:nvPicPr>
          <p:cNvPr id="7" name="Picture 6">
            <a:extLst>
              <a:ext uri="{FF2B5EF4-FFF2-40B4-BE49-F238E27FC236}">
                <a16:creationId xmlns:a16="http://schemas.microsoft.com/office/drawing/2014/main" id="{08E2096E-3724-E3D7-E965-2EFE0DBD41C9}"/>
              </a:ext>
            </a:extLst>
          </p:cNvPr>
          <p:cNvPicPr>
            <a:picLocks noChangeAspect="1"/>
          </p:cNvPicPr>
          <p:nvPr/>
        </p:nvPicPr>
        <p:blipFill rotWithShape="1">
          <a:blip r:embed="rId4"/>
          <a:srcRect t="50000" r="14502"/>
          <a:stretch/>
        </p:blipFill>
        <p:spPr>
          <a:xfrm>
            <a:off x="7341813" y="4406370"/>
            <a:ext cx="3353082" cy="1187408"/>
          </a:xfrm>
          <a:prstGeom prst="rect">
            <a:avLst/>
          </a:prstGeom>
        </p:spPr>
      </p:pic>
    </p:spTree>
    <p:extLst>
      <p:ext uri="{BB962C8B-B14F-4D97-AF65-F5344CB8AC3E}">
        <p14:creationId xmlns:p14="http://schemas.microsoft.com/office/powerpoint/2010/main" val="80889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1816-704E-464D-A6A0-33913E178AF5}"/>
              </a:ext>
            </a:extLst>
          </p:cNvPr>
          <p:cNvSpPr>
            <a:spLocks noGrp="1"/>
          </p:cNvSpPr>
          <p:nvPr>
            <p:ph type="title"/>
          </p:nvPr>
        </p:nvSpPr>
        <p:spPr>
          <a:solidFill>
            <a:schemeClr val="accent1">
              <a:lumMod val="60000"/>
              <a:lumOff val="40000"/>
            </a:schemeClr>
          </a:solidFill>
        </p:spPr>
        <p:txBody>
          <a:bodyPr/>
          <a:lstStyle/>
          <a:p>
            <a:pPr algn="ctr"/>
            <a:r>
              <a:rPr lang="en-US" dirty="0"/>
              <a:t>TYPES OF MATRIX</a:t>
            </a:r>
          </a:p>
        </p:txBody>
      </p:sp>
      <p:sp>
        <p:nvSpPr>
          <p:cNvPr id="4" name="Content Placeholder 3">
            <a:extLst>
              <a:ext uri="{FF2B5EF4-FFF2-40B4-BE49-F238E27FC236}">
                <a16:creationId xmlns:a16="http://schemas.microsoft.com/office/drawing/2014/main" id="{9F178FED-59D5-48F8-AA79-3E534B9FDD67}"/>
              </a:ext>
            </a:extLst>
          </p:cNvPr>
          <p:cNvSpPr>
            <a:spLocks noGrp="1"/>
          </p:cNvSpPr>
          <p:nvPr>
            <p:ph sz="half" idx="2"/>
          </p:nvPr>
        </p:nvSpPr>
        <p:spPr>
          <a:xfrm>
            <a:off x="1097280" y="2057402"/>
            <a:ext cx="4639736" cy="3811694"/>
          </a:xfrm>
        </p:spPr>
        <p:txBody>
          <a:bodyPr>
            <a:normAutofit/>
          </a:bodyPr>
          <a:lstStyle/>
          <a:p>
            <a:r>
              <a:rPr lang="en-US" sz="2400" dirty="0"/>
              <a:t>7. </a:t>
            </a:r>
            <a:r>
              <a:rPr lang="en-US" sz="2400" b="1" dirty="0"/>
              <a:t>Scalar Matrix: </a:t>
            </a:r>
            <a:r>
              <a:rPr lang="en-US" sz="2400" dirty="0"/>
              <a:t>A diagonal matrix whose main diagonal elements are equal.</a:t>
            </a:r>
          </a:p>
          <a:p>
            <a:r>
              <a:rPr lang="en-US" sz="2400" dirty="0"/>
              <a:t>8. </a:t>
            </a:r>
            <a:r>
              <a:rPr lang="en-US" sz="2400" b="1" dirty="0"/>
              <a:t>Zero matrix:  </a:t>
            </a:r>
            <a:r>
              <a:rPr lang="en-US" sz="2400" dirty="0"/>
              <a:t>A matrix whose all the entries are 0.</a:t>
            </a:r>
          </a:p>
          <a:p>
            <a:pPr marL="0" indent="0">
              <a:buNone/>
            </a:pPr>
            <a:r>
              <a:rPr lang="en-US" sz="2400" dirty="0"/>
              <a:t> 9. </a:t>
            </a:r>
            <a:r>
              <a:rPr lang="en-US" sz="2400" b="1" dirty="0"/>
              <a:t>Nonzero matrix: </a:t>
            </a:r>
            <a:r>
              <a:rPr lang="en-US" sz="2400" dirty="0"/>
              <a:t>A matrix whose     at least one entries is non-zero.</a:t>
            </a:r>
          </a:p>
        </p:txBody>
      </p:sp>
      <p:cxnSp>
        <p:nvCxnSpPr>
          <p:cNvPr id="10" name="Straight Connector 9">
            <a:extLst>
              <a:ext uri="{FF2B5EF4-FFF2-40B4-BE49-F238E27FC236}">
                <a16:creationId xmlns:a16="http://schemas.microsoft.com/office/drawing/2014/main" id="{5CFDBD3D-4ECB-487E-BCB2-E927E150AD1C}"/>
              </a:ext>
            </a:extLst>
          </p:cNvPr>
          <p:cNvCxnSpPr/>
          <p:nvPr/>
        </p:nvCxnSpPr>
        <p:spPr>
          <a:xfrm>
            <a:off x="1264024" y="3334870"/>
            <a:ext cx="9891656"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F61E8AA-2072-4A5E-85C2-BE53F7000202}"/>
              </a:ext>
            </a:extLst>
          </p:cNvPr>
          <p:cNvCxnSpPr/>
          <p:nvPr/>
        </p:nvCxnSpPr>
        <p:spPr>
          <a:xfrm>
            <a:off x="1264024" y="4473388"/>
            <a:ext cx="989165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87AB1CB2-130A-4930-A21E-0AEBCC2AD792}"/>
              </a:ext>
            </a:extLst>
          </p:cNvPr>
          <p:cNvCxnSpPr/>
          <p:nvPr/>
        </p:nvCxnSpPr>
        <p:spPr>
          <a:xfrm>
            <a:off x="1264024" y="5869096"/>
            <a:ext cx="989165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09F93239-76C7-87CB-E8FD-2285ADEF454C}"/>
              </a:ext>
            </a:extLst>
          </p:cNvPr>
          <p:cNvPicPr>
            <a:picLocks noChangeAspect="1"/>
          </p:cNvPicPr>
          <p:nvPr/>
        </p:nvPicPr>
        <p:blipFill>
          <a:blip r:embed="rId2"/>
          <a:stretch>
            <a:fillRect/>
          </a:stretch>
        </p:blipFill>
        <p:spPr>
          <a:xfrm>
            <a:off x="6981825" y="2029848"/>
            <a:ext cx="3714750" cy="1228725"/>
          </a:xfrm>
          <a:prstGeom prst="rect">
            <a:avLst/>
          </a:prstGeom>
        </p:spPr>
      </p:pic>
      <p:pic>
        <p:nvPicPr>
          <p:cNvPr id="6" name="Picture 5">
            <a:extLst>
              <a:ext uri="{FF2B5EF4-FFF2-40B4-BE49-F238E27FC236}">
                <a16:creationId xmlns:a16="http://schemas.microsoft.com/office/drawing/2014/main" id="{3AF74961-CE6A-0A3B-B110-0BC856FC88ED}"/>
              </a:ext>
            </a:extLst>
          </p:cNvPr>
          <p:cNvPicPr>
            <a:picLocks noChangeAspect="1"/>
          </p:cNvPicPr>
          <p:nvPr/>
        </p:nvPicPr>
        <p:blipFill rotWithShape="1">
          <a:blip r:embed="rId3"/>
          <a:srcRect l="19001" t="9944" r="18999" b="18347"/>
          <a:stretch/>
        </p:blipFill>
        <p:spPr>
          <a:xfrm>
            <a:off x="8338859" y="3411168"/>
            <a:ext cx="1513352" cy="980184"/>
          </a:xfrm>
          <a:prstGeom prst="rect">
            <a:avLst/>
          </a:prstGeom>
        </p:spPr>
      </p:pic>
      <p:pic>
        <p:nvPicPr>
          <p:cNvPr id="7" name="Picture 6">
            <a:extLst>
              <a:ext uri="{FF2B5EF4-FFF2-40B4-BE49-F238E27FC236}">
                <a16:creationId xmlns:a16="http://schemas.microsoft.com/office/drawing/2014/main" id="{1618964F-52DF-E563-D4BD-51BB4201B4E1}"/>
              </a:ext>
            </a:extLst>
          </p:cNvPr>
          <p:cNvPicPr>
            <a:picLocks noChangeAspect="1"/>
          </p:cNvPicPr>
          <p:nvPr/>
        </p:nvPicPr>
        <p:blipFill rotWithShape="1">
          <a:blip r:embed="rId4"/>
          <a:srcRect l="3902" b="53891"/>
          <a:stretch/>
        </p:blipFill>
        <p:spPr>
          <a:xfrm>
            <a:off x="8148917" y="4555425"/>
            <a:ext cx="1794061" cy="1115545"/>
          </a:xfrm>
          <a:prstGeom prst="rect">
            <a:avLst/>
          </a:prstGeom>
        </p:spPr>
      </p:pic>
    </p:spTree>
    <p:extLst>
      <p:ext uri="{BB962C8B-B14F-4D97-AF65-F5344CB8AC3E}">
        <p14:creationId xmlns:p14="http://schemas.microsoft.com/office/powerpoint/2010/main" val="120448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TRANSPOSE OF A MATRIX</a:t>
            </a:r>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5387741" cy="3760891"/>
          </a:xfrm>
        </p:spPr>
        <p:txBody>
          <a:bodyPr>
            <a:normAutofit/>
          </a:bodyPr>
          <a:lstStyle/>
          <a:p>
            <a:r>
              <a:rPr lang="en-US" sz="3200" b="1" dirty="0"/>
              <a:t>Matrix Transpose:             </a:t>
            </a:r>
            <a:r>
              <a:rPr lang="en-US" sz="3200" dirty="0"/>
              <a:t>Transpose of a matrix A is a matrix obtained by interchanging the rows and columns of A .</a:t>
            </a:r>
          </a:p>
        </p:txBody>
      </p:sp>
      <p:pic>
        <p:nvPicPr>
          <p:cNvPr id="5" name="Picture 4">
            <a:extLst>
              <a:ext uri="{FF2B5EF4-FFF2-40B4-BE49-F238E27FC236}">
                <a16:creationId xmlns:a16="http://schemas.microsoft.com/office/drawing/2014/main" id="{11723EDD-89A1-4107-8E64-4BEF8C984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021" y="2108201"/>
            <a:ext cx="4769413" cy="3014779"/>
          </a:xfrm>
          <a:prstGeom prst="rect">
            <a:avLst/>
          </a:prstGeom>
        </p:spPr>
      </p:pic>
    </p:spTree>
    <p:extLst>
      <p:ext uri="{BB962C8B-B14F-4D97-AF65-F5344CB8AC3E}">
        <p14:creationId xmlns:p14="http://schemas.microsoft.com/office/powerpoint/2010/main" val="142995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DETERMINANT OF A MATRIX</a:t>
            </a:r>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5387741" cy="3760891"/>
          </a:xfrm>
        </p:spPr>
        <p:txBody>
          <a:bodyPr>
            <a:normAutofit fontScale="85000" lnSpcReduction="10000"/>
          </a:bodyPr>
          <a:lstStyle/>
          <a:p>
            <a:r>
              <a:rPr lang="en-US" sz="3200" dirty="0"/>
              <a:t>A Determinant is a number associated with a matrix. Only SQUARE matrices have a determinant. The symbol for a determinant can be the phrase “det” in front of a matrix variable, </a:t>
            </a:r>
          </a:p>
          <a:p>
            <a:r>
              <a:rPr lang="en-US" sz="3200" dirty="0"/>
              <a:t>det(A); or vertical bars around a matrix, |A| .</a:t>
            </a:r>
          </a:p>
        </p:txBody>
      </p:sp>
      <p:pic>
        <p:nvPicPr>
          <p:cNvPr id="6" name="Picture 5">
            <a:extLst>
              <a:ext uri="{FF2B5EF4-FFF2-40B4-BE49-F238E27FC236}">
                <a16:creationId xmlns:a16="http://schemas.microsoft.com/office/drawing/2014/main" id="{5D1371A2-B3B3-4117-BDE4-FF3CF8603CF0}"/>
              </a:ext>
            </a:extLst>
          </p:cNvPr>
          <p:cNvPicPr>
            <a:picLocks noChangeAspect="1"/>
          </p:cNvPicPr>
          <p:nvPr/>
        </p:nvPicPr>
        <p:blipFill rotWithShape="1">
          <a:blip r:embed="rId2">
            <a:extLst>
              <a:ext uri="{28A0092B-C50C-407E-A947-70E740481C1C}">
                <a14:useLocalDpi xmlns:a14="http://schemas.microsoft.com/office/drawing/2010/main" val="0"/>
              </a:ext>
            </a:extLst>
          </a:blip>
          <a:srcRect r="3052"/>
          <a:stretch/>
        </p:blipFill>
        <p:spPr>
          <a:xfrm>
            <a:off x="6818672" y="2640182"/>
            <a:ext cx="5113352" cy="2352923"/>
          </a:xfrm>
          <a:prstGeom prst="rect">
            <a:avLst/>
          </a:prstGeom>
        </p:spPr>
      </p:pic>
    </p:spTree>
    <p:extLst>
      <p:ext uri="{BB962C8B-B14F-4D97-AF65-F5344CB8AC3E}">
        <p14:creationId xmlns:p14="http://schemas.microsoft.com/office/powerpoint/2010/main" val="2506135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E4A6-A1BC-4344-AC0F-FDCC499A57F8}"/>
              </a:ext>
            </a:extLst>
          </p:cNvPr>
          <p:cNvSpPr>
            <a:spLocks noGrp="1"/>
          </p:cNvSpPr>
          <p:nvPr>
            <p:ph type="title"/>
          </p:nvPr>
        </p:nvSpPr>
        <p:spPr>
          <a:solidFill>
            <a:schemeClr val="accent1">
              <a:lumMod val="60000"/>
              <a:lumOff val="40000"/>
            </a:schemeClr>
          </a:solidFill>
        </p:spPr>
        <p:txBody>
          <a:bodyPr/>
          <a:lstStyle/>
          <a:p>
            <a:pPr algn="ctr"/>
            <a:r>
              <a:rPr lang="en-US" dirty="0"/>
              <a:t>INVERSE OF A MATIX </a:t>
            </a:r>
          </a:p>
        </p:txBody>
      </p:sp>
      <p:sp>
        <p:nvSpPr>
          <p:cNvPr id="3" name="Content Placeholder 2">
            <a:extLst>
              <a:ext uri="{FF2B5EF4-FFF2-40B4-BE49-F238E27FC236}">
                <a16:creationId xmlns:a16="http://schemas.microsoft.com/office/drawing/2014/main" id="{F93A7B3F-2DBE-4D3E-B56A-381947FD098E}"/>
              </a:ext>
            </a:extLst>
          </p:cNvPr>
          <p:cNvSpPr>
            <a:spLocks noGrp="1"/>
          </p:cNvSpPr>
          <p:nvPr>
            <p:ph idx="1"/>
          </p:nvPr>
        </p:nvSpPr>
        <p:spPr>
          <a:xfrm>
            <a:off x="1097280" y="2108201"/>
            <a:ext cx="5387741" cy="3760891"/>
          </a:xfrm>
        </p:spPr>
        <p:txBody>
          <a:bodyPr>
            <a:normAutofit/>
          </a:bodyPr>
          <a:lstStyle/>
          <a:p>
            <a:r>
              <a:rPr lang="en-US" sz="3200" dirty="0"/>
              <a:t>A inverse matrix A^-1 which can be found only for a square and a non-singular matrix A, is a unique matrix satisfying the relationship.</a:t>
            </a:r>
          </a:p>
        </p:txBody>
      </p:sp>
      <p:pic>
        <p:nvPicPr>
          <p:cNvPr id="5" name="Picture 4">
            <a:extLst>
              <a:ext uri="{FF2B5EF4-FFF2-40B4-BE49-F238E27FC236}">
                <a16:creationId xmlns:a16="http://schemas.microsoft.com/office/drawing/2014/main" id="{D9CCBF7B-05F8-48FF-8406-CA7B994B5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190" y="2408947"/>
            <a:ext cx="5136231" cy="2626927"/>
          </a:xfrm>
          <a:prstGeom prst="rect">
            <a:avLst/>
          </a:prstGeom>
        </p:spPr>
      </p:pic>
    </p:spTree>
    <p:extLst>
      <p:ext uri="{BB962C8B-B14F-4D97-AF65-F5344CB8AC3E}">
        <p14:creationId xmlns:p14="http://schemas.microsoft.com/office/powerpoint/2010/main" val="102514995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806</Words>
  <Application>Microsoft Office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Bookman Old Style</vt:lpstr>
      <vt:lpstr>Calibri</vt:lpstr>
      <vt:lpstr>Franklin Gothic Book</vt:lpstr>
      <vt:lpstr>gilroy-bold</vt:lpstr>
      <vt:lpstr>Gilroy-Medium</vt:lpstr>
      <vt:lpstr>Wingdings</vt:lpstr>
      <vt:lpstr>1_RetrospectVTI</vt:lpstr>
      <vt:lpstr>MATRIX</vt:lpstr>
      <vt:lpstr>INTRODUCTION TO MATRIX</vt:lpstr>
      <vt:lpstr>CATECTERRISTICS OF MATRIX </vt:lpstr>
      <vt:lpstr>TYPES OF MATRIX</vt:lpstr>
      <vt:lpstr>TYPES OF MATRIX</vt:lpstr>
      <vt:lpstr>TYPES OF MATRIX</vt:lpstr>
      <vt:lpstr>TRANSPOSE OF A MATRIX</vt:lpstr>
      <vt:lpstr>DETERMINANT OF A MATRIX</vt:lpstr>
      <vt:lpstr>INVERSE OF A MATIX </vt:lpstr>
      <vt:lpstr>OPERATIONS OF MATRIX (Addition, Subtraction)</vt:lpstr>
      <vt:lpstr>OPERATIONS OF MATRIX (Multiplication)</vt:lpstr>
      <vt:lpstr>REAL LIFE APPLICATION’S</vt:lpstr>
      <vt:lpstr>REAL LIFE APPLICATION’S</vt:lpstr>
      <vt:lpstr>REAL LIFE APPLICATION’S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2022-06-07T18:29:59Z</dcterms:created>
  <dcterms:modified xsi:type="dcterms:W3CDTF">2022-06-08T17:43:45Z</dcterms:modified>
</cp:coreProperties>
</file>